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2483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1367909"/>
            <a:ext cx="7468553" cy="29146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2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Relational Database Management Systems (RDBMS)</a:t>
            </a:r>
            <a:endParaRPr lang="en-US" sz="6120" dirty="0"/>
          </a:p>
        </p:txBody>
      </p:sp>
      <p:sp>
        <p:nvSpPr>
          <p:cNvPr id="6" name="Text 3"/>
          <p:cNvSpPr/>
          <p:nvPr/>
        </p:nvSpPr>
        <p:spPr>
          <a:xfrm>
            <a:off x="837724" y="4641533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 RDBMS is a type of database management system that stores data in a structured format using tables. Each table represents a specific type of entity and relationships between tables allow for complex queries.</a:t>
            </a:r>
            <a:endParaRPr lang="en-US" sz="1885" dirty="0"/>
          </a:p>
        </p:txBody>
      </p:sp>
      <p:sp>
        <p:nvSpPr>
          <p:cNvPr id="7" name="Shape 4"/>
          <p:cNvSpPr/>
          <p:nvPr/>
        </p:nvSpPr>
        <p:spPr>
          <a:xfrm>
            <a:off x="837724" y="64606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340287" y="6442829"/>
            <a:ext cx="4574500" cy="4188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99"/>
              </a:lnSpc>
              <a:buNone/>
            </a:pPr>
            <a:r>
              <a:rPr lang="en-US" sz="2356" b="1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</a:rPr>
              <a:t>Leeroy </a:t>
            </a:r>
            <a:r>
              <a:rPr lang="en-US" sz="2356" b="1" dirty="0" err="1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</a:rPr>
              <a:t>makachia</a:t>
            </a:r>
            <a:endParaRPr lang="en-US" sz="2356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2817257"/>
            <a:ext cx="6743343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Security and Integrity</a:t>
            </a:r>
            <a:endParaRPr lang="en-US" sz="4435" dirty="0"/>
          </a:p>
        </p:txBody>
      </p:sp>
      <p:sp>
        <p:nvSpPr>
          <p:cNvPr id="6" name="Text 3"/>
          <p:cNvSpPr/>
          <p:nvPr/>
        </p:nvSpPr>
        <p:spPr>
          <a:xfrm>
            <a:off x="837724" y="3880247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offer various security features, including access control, data encryption, and auditing. Data integrity is ensured through constraints and validation rules, ensuring the accuracy and consistency of data.</a:t>
            </a:r>
            <a:endParaRPr lang="en-US" sz="188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837724" y="2102763"/>
            <a:ext cx="10259258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Tables: The Building Blocks of an RDBMS</a:t>
            </a:r>
            <a:endParaRPr lang="en-US" sz="4435" dirty="0"/>
          </a:p>
        </p:txBody>
      </p:sp>
      <p:sp>
        <p:nvSpPr>
          <p:cNvPr id="5" name="Text 3"/>
          <p:cNvSpPr/>
          <p:nvPr/>
        </p:nvSpPr>
        <p:spPr>
          <a:xfrm>
            <a:off x="837724" y="34050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Structure</a:t>
            </a:r>
            <a:endParaRPr lang="en-US" sz="2218" dirty="0"/>
          </a:p>
        </p:txBody>
      </p:sp>
      <p:sp>
        <p:nvSpPr>
          <p:cNvPr id="6" name="Text 4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Tables are made up of rows and columns. Each row represents a single record and each column represents a specific attribute or characteristic of the entity.</a:t>
            </a:r>
            <a:endParaRPr lang="en-US" sz="1885" dirty="0"/>
          </a:p>
        </p:txBody>
      </p:sp>
      <p:sp>
        <p:nvSpPr>
          <p:cNvPr id="7" name="Text 5"/>
          <p:cNvSpPr/>
          <p:nvPr/>
        </p:nvSpPr>
        <p:spPr>
          <a:xfrm>
            <a:off x="5357813" y="34050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Entity Representation</a:t>
            </a:r>
            <a:endParaRPr lang="en-US" sz="2218" dirty="0"/>
          </a:p>
        </p:txBody>
      </p:sp>
      <p:sp>
        <p:nvSpPr>
          <p:cNvPr id="8" name="Text 6"/>
          <p:cNvSpPr/>
          <p:nvPr/>
        </p:nvSpPr>
        <p:spPr>
          <a:xfrm>
            <a:off x="5357813" y="3996333"/>
            <a:ext cx="3928586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Each table represents a specific entity, such as customers, products, or orders. This helps organize data logically and prevents redundancy.</a:t>
            </a:r>
            <a:endParaRPr lang="en-US" sz="1885" dirty="0"/>
          </a:p>
        </p:txBody>
      </p:sp>
      <p:sp>
        <p:nvSpPr>
          <p:cNvPr id="9" name="Text 7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Integrity</a:t>
            </a:r>
            <a:endParaRPr lang="en-US" sz="2218" dirty="0"/>
          </a:p>
        </p:txBody>
      </p:sp>
      <p:sp>
        <p:nvSpPr>
          <p:cNvPr id="10" name="Text 8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use constraints to enforce data integrity, ensuring that data is accurate and consistent. These constraints include primary keys, foreign keys, and data types.</a:t>
            </a:r>
            <a:endParaRPr lang="en-US" sz="18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3852029"/>
            <a:ext cx="933450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Rows and Columns: Structuring Data</a:t>
            </a:r>
            <a:endParaRPr lang="en-US" sz="4435" dirty="0"/>
          </a:p>
        </p:txBody>
      </p:sp>
      <p:sp>
        <p:nvSpPr>
          <p:cNvPr id="6" name="Shape 3"/>
          <p:cNvSpPr/>
          <p:nvPr/>
        </p:nvSpPr>
        <p:spPr>
          <a:xfrm>
            <a:off x="837724" y="4915019"/>
            <a:ext cx="12954952" cy="2454593"/>
          </a:xfrm>
          <a:prstGeom prst="roundRect">
            <a:avLst>
              <a:gd name="adj" fmla="val 17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845344" y="4922639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84659" y="5073848"/>
            <a:ext cx="59874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Row</a:t>
            </a:r>
            <a:endParaRPr lang="en-US" sz="1885" dirty="0"/>
          </a:p>
        </p:txBody>
      </p:sp>
      <p:sp>
        <p:nvSpPr>
          <p:cNvPr id="9" name="Text 6"/>
          <p:cNvSpPr/>
          <p:nvPr/>
        </p:nvSpPr>
        <p:spPr>
          <a:xfrm>
            <a:off x="7558326" y="5073848"/>
            <a:ext cx="59874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Represents a single record.</a:t>
            </a:r>
            <a:endParaRPr lang="en-US" sz="1885" dirty="0"/>
          </a:p>
        </p:txBody>
      </p:sp>
      <p:sp>
        <p:nvSpPr>
          <p:cNvPr id="10" name="Shape 7"/>
          <p:cNvSpPr/>
          <p:nvPr/>
        </p:nvSpPr>
        <p:spPr>
          <a:xfrm>
            <a:off x="845344" y="5608082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84659" y="5759291"/>
            <a:ext cx="59874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Column</a:t>
            </a:r>
            <a:endParaRPr lang="en-US" sz="1885" dirty="0"/>
          </a:p>
        </p:txBody>
      </p:sp>
      <p:sp>
        <p:nvSpPr>
          <p:cNvPr id="12" name="Text 9"/>
          <p:cNvSpPr/>
          <p:nvPr/>
        </p:nvSpPr>
        <p:spPr>
          <a:xfrm>
            <a:off x="7558326" y="5759291"/>
            <a:ext cx="59874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Represents a specific attribute or characteristic.</a:t>
            </a:r>
            <a:endParaRPr lang="en-US" sz="1885" dirty="0"/>
          </a:p>
        </p:txBody>
      </p:sp>
      <p:sp>
        <p:nvSpPr>
          <p:cNvPr id="13" name="Shape 10"/>
          <p:cNvSpPr/>
          <p:nvPr/>
        </p:nvSpPr>
        <p:spPr>
          <a:xfrm>
            <a:off x="845344" y="6293525"/>
            <a:ext cx="12939713" cy="10684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84659" y="6444734"/>
            <a:ext cx="5987415" cy="3830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Types</a:t>
            </a:r>
            <a:endParaRPr lang="en-US" sz="1885" dirty="0"/>
          </a:p>
        </p:txBody>
      </p:sp>
      <p:sp>
        <p:nvSpPr>
          <p:cNvPr id="15" name="Text 12"/>
          <p:cNvSpPr/>
          <p:nvPr/>
        </p:nvSpPr>
        <p:spPr>
          <a:xfrm>
            <a:off x="7558326" y="6444734"/>
            <a:ext cx="5987415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Define the kind of data each column can store, such as text, numbers, or dates.</a:t>
            </a:r>
            <a:endParaRPr lang="en-US" sz="188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24124" y="710803"/>
            <a:ext cx="7465933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Relationships Between Tables</a:t>
            </a:r>
            <a:endParaRPr lang="en-US" sz="44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1773793"/>
            <a:ext cx="1196816" cy="19150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879913" y="2013109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One-to-One</a:t>
            </a:r>
            <a:endParaRPr lang="en-US" sz="2218" dirty="0"/>
          </a:p>
        </p:txBody>
      </p:sp>
      <p:sp>
        <p:nvSpPr>
          <p:cNvPr id="8" name="Text 4"/>
          <p:cNvSpPr/>
          <p:nvPr/>
        </p:nvSpPr>
        <p:spPr>
          <a:xfrm>
            <a:off x="7879913" y="2508647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Each record in one table is associated with exactly one record in another table.</a:t>
            </a:r>
            <a:endParaRPr lang="en-US" sz="1885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688794"/>
            <a:ext cx="1196816" cy="191500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879913" y="3928110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One-to-Many</a:t>
            </a:r>
            <a:endParaRPr lang="en-US" sz="2218" dirty="0"/>
          </a:p>
        </p:txBody>
      </p:sp>
      <p:sp>
        <p:nvSpPr>
          <p:cNvPr id="11" name="Text 6"/>
          <p:cNvSpPr/>
          <p:nvPr/>
        </p:nvSpPr>
        <p:spPr>
          <a:xfrm>
            <a:off x="7879913" y="4423648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One record in the first table can be associated with multiple records in the second table.</a:t>
            </a:r>
            <a:endParaRPr lang="en-US" sz="1885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603796"/>
            <a:ext cx="1196816" cy="191500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879913" y="5843111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Many-to-Many</a:t>
            </a:r>
            <a:endParaRPr lang="en-US" sz="2218" dirty="0"/>
          </a:p>
        </p:txBody>
      </p:sp>
      <p:sp>
        <p:nvSpPr>
          <p:cNvPr id="14" name="Text 8"/>
          <p:cNvSpPr/>
          <p:nvPr/>
        </p:nvSpPr>
        <p:spPr>
          <a:xfrm>
            <a:off x="7879913" y="6338649"/>
            <a:ext cx="5912763" cy="766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Multiple records in one table can be associated with multiple records in another table.</a:t>
            </a:r>
            <a:endParaRPr lang="en-US" sz="188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1397" y="1339691"/>
            <a:ext cx="5822037" cy="5894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41"/>
              </a:lnSpc>
              <a:buNone/>
            </a:pPr>
            <a:r>
              <a:rPr lang="en-US" sz="3713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Querying and Data Analysis</a:t>
            </a:r>
            <a:endParaRPr lang="en-US" sz="3713" dirty="0"/>
          </a:p>
        </p:txBody>
      </p:sp>
      <p:sp>
        <p:nvSpPr>
          <p:cNvPr id="6" name="Shape 3"/>
          <p:cNvSpPr/>
          <p:nvPr/>
        </p:nvSpPr>
        <p:spPr>
          <a:xfrm>
            <a:off x="701397" y="2455069"/>
            <a:ext cx="450890" cy="450890"/>
          </a:xfrm>
          <a:prstGeom prst="roundRect">
            <a:avLst>
              <a:gd name="adj" fmla="val 8001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876657" y="2539008"/>
            <a:ext cx="100251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8"/>
              </a:lnSpc>
              <a:buNone/>
            </a:pPr>
            <a:r>
              <a:rPr lang="en-US" sz="222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28" dirty="0"/>
          </a:p>
        </p:txBody>
      </p:sp>
      <p:sp>
        <p:nvSpPr>
          <p:cNvPr id="8" name="Text 5"/>
          <p:cNvSpPr/>
          <p:nvPr/>
        </p:nvSpPr>
        <p:spPr>
          <a:xfrm>
            <a:off x="1352669" y="2455069"/>
            <a:ext cx="3119199" cy="589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Structured Query Language (SQL)</a:t>
            </a:r>
            <a:endParaRPr lang="en-US" sz="1857" dirty="0"/>
          </a:p>
        </p:txBody>
      </p:sp>
      <p:sp>
        <p:nvSpPr>
          <p:cNvPr id="9" name="Text 6"/>
          <p:cNvSpPr/>
          <p:nvPr/>
        </p:nvSpPr>
        <p:spPr>
          <a:xfrm>
            <a:off x="1352669" y="3164562"/>
            <a:ext cx="3119199" cy="1282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5"/>
              </a:lnSpc>
              <a:buNone/>
            </a:pPr>
            <a:r>
              <a:rPr lang="en-US" sz="15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SQL is the standard language used to interact with RDBMS. It allows you to query data, update records, and manage the database.</a:t>
            </a:r>
            <a:endParaRPr lang="en-US" sz="1578" dirty="0"/>
          </a:p>
        </p:txBody>
      </p:sp>
      <p:sp>
        <p:nvSpPr>
          <p:cNvPr id="10" name="Shape 7"/>
          <p:cNvSpPr/>
          <p:nvPr/>
        </p:nvSpPr>
        <p:spPr>
          <a:xfrm>
            <a:off x="4672251" y="2455069"/>
            <a:ext cx="450890" cy="450890"/>
          </a:xfrm>
          <a:prstGeom prst="roundRect">
            <a:avLst>
              <a:gd name="adj" fmla="val 8001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4821793" y="2539008"/>
            <a:ext cx="151686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8"/>
              </a:lnSpc>
              <a:buNone/>
            </a:pPr>
            <a:r>
              <a:rPr lang="en-US" sz="222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28" dirty="0"/>
          </a:p>
        </p:txBody>
      </p:sp>
      <p:sp>
        <p:nvSpPr>
          <p:cNvPr id="12" name="Text 9"/>
          <p:cNvSpPr/>
          <p:nvPr/>
        </p:nvSpPr>
        <p:spPr>
          <a:xfrm>
            <a:off x="5323523" y="2455069"/>
            <a:ext cx="2357676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Retrieval</a:t>
            </a:r>
            <a:endParaRPr lang="en-US" sz="1857" dirty="0"/>
          </a:p>
        </p:txBody>
      </p:sp>
      <p:sp>
        <p:nvSpPr>
          <p:cNvPr id="13" name="Text 10"/>
          <p:cNvSpPr/>
          <p:nvPr/>
        </p:nvSpPr>
        <p:spPr>
          <a:xfrm>
            <a:off x="5323523" y="2869882"/>
            <a:ext cx="3119199" cy="1282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5"/>
              </a:lnSpc>
              <a:buNone/>
            </a:pPr>
            <a:r>
              <a:rPr lang="en-US" sz="15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SQL queries can be used to retrieve specific data based on various criteria, such as filtering, sorting, and grouping.</a:t>
            </a:r>
            <a:endParaRPr lang="en-US" sz="1578" dirty="0"/>
          </a:p>
        </p:txBody>
      </p:sp>
      <p:sp>
        <p:nvSpPr>
          <p:cNvPr id="14" name="Shape 11"/>
          <p:cNvSpPr/>
          <p:nvPr/>
        </p:nvSpPr>
        <p:spPr>
          <a:xfrm>
            <a:off x="701397" y="4872395"/>
            <a:ext cx="450890" cy="450890"/>
          </a:xfrm>
          <a:prstGeom prst="roundRect">
            <a:avLst>
              <a:gd name="adj" fmla="val 8001"/>
            </a:avLst>
          </a:prstGeom>
          <a:solidFill>
            <a:srgbClr val="315251"/>
          </a:solidFill>
          <a:ln/>
        </p:spPr>
      </p:sp>
      <p:sp>
        <p:nvSpPr>
          <p:cNvPr id="15" name="Text 12"/>
          <p:cNvSpPr/>
          <p:nvPr/>
        </p:nvSpPr>
        <p:spPr>
          <a:xfrm>
            <a:off x="849868" y="4956334"/>
            <a:ext cx="153948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8"/>
              </a:lnSpc>
              <a:buNone/>
            </a:pPr>
            <a:r>
              <a:rPr lang="en-US" sz="222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28" dirty="0"/>
          </a:p>
        </p:txBody>
      </p:sp>
      <p:sp>
        <p:nvSpPr>
          <p:cNvPr id="16" name="Text 13"/>
          <p:cNvSpPr/>
          <p:nvPr/>
        </p:nvSpPr>
        <p:spPr>
          <a:xfrm>
            <a:off x="1352669" y="4872395"/>
            <a:ext cx="2357676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Analysis</a:t>
            </a:r>
            <a:endParaRPr lang="en-US" sz="1857" dirty="0"/>
          </a:p>
        </p:txBody>
      </p:sp>
      <p:sp>
        <p:nvSpPr>
          <p:cNvPr id="17" name="Text 14"/>
          <p:cNvSpPr/>
          <p:nvPr/>
        </p:nvSpPr>
        <p:spPr>
          <a:xfrm>
            <a:off x="1352669" y="5287208"/>
            <a:ext cx="3119199" cy="1282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5"/>
              </a:lnSpc>
              <a:buNone/>
            </a:pPr>
            <a:r>
              <a:rPr lang="en-US" sz="15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allow for powerful data analysis through features like aggregation functions, joins, and subqueries.</a:t>
            </a:r>
            <a:endParaRPr lang="en-US" sz="1578" dirty="0"/>
          </a:p>
        </p:txBody>
      </p:sp>
      <p:sp>
        <p:nvSpPr>
          <p:cNvPr id="18" name="Shape 15"/>
          <p:cNvSpPr/>
          <p:nvPr/>
        </p:nvSpPr>
        <p:spPr>
          <a:xfrm>
            <a:off x="4672251" y="4872395"/>
            <a:ext cx="450890" cy="450890"/>
          </a:xfrm>
          <a:prstGeom prst="roundRect">
            <a:avLst>
              <a:gd name="adj" fmla="val 8001"/>
            </a:avLst>
          </a:prstGeom>
          <a:solidFill>
            <a:srgbClr val="315251"/>
          </a:solidFill>
          <a:ln/>
        </p:spPr>
      </p:sp>
      <p:sp>
        <p:nvSpPr>
          <p:cNvPr id="19" name="Text 16"/>
          <p:cNvSpPr/>
          <p:nvPr/>
        </p:nvSpPr>
        <p:spPr>
          <a:xfrm>
            <a:off x="4825722" y="4956334"/>
            <a:ext cx="143828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28"/>
              </a:lnSpc>
              <a:buNone/>
            </a:pPr>
            <a:r>
              <a:rPr lang="en-US" sz="222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228" dirty="0"/>
          </a:p>
        </p:txBody>
      </p:sp>
      <p:sp>
        <p:nvSpPr>
          <p:cNvPr id="20" name="Text 17"/>
          <p:cNvSpPr/>
          <p:nvPr/>
        </p:nvSpPr>
        <p:spPr>
          <a:xfrm>
            <a:off x="5323523" y="4872395"/>
            <a:ext cx="2926794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1"/>
              </a:lnSpc>
              <a:buNone/>
            </a:pPr>
            <a:r>
              <a:rPr lang="en-US" sz="1857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Reporting and Visualization</a:t>
            </a:r>
            <a:endParaRPr lang="en-US" sz="1857" dirty="0"/>
          </a:p>
        </p:txBody>
      </p:sp>
      <p:sp>
        <p:nvSpPr>
          <p:cNvPr id="21" name="Text 18"/>
          <p:cNvSpPr/>
          <p:nvPr/>
        </p:nvSpPr>
        <p:spPr>
          <a:xfrm>
            <a:off x="5323523" y="5287208"/>
            <a:ext cx="3119199" cy="16025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5"/>
              </a:lnSpc>
              <a:buNone/>
            </a:pPr>
            <a:r>
              <a:rPr lang="en-US" sz="157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retrieved from an RDBMS can be used to generate reports and create visualizations, providing insights and facilitating decision-making.</a:t>
            </a:r>
            <a:endParaRPr lang="en-US" sz="157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24124" y="957382"/>
            <a:ext cx="6368296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Advantages of an RDBMS</a:t>
            </a:r>
            <a:endParaRPr lang="en-US" sz="4435" dirty="0"/>
          </a:p>
        </p:txBody>
      </p:sp>
      <p:sp>
        <p:nvSpPr>
          <p:cNvPr id="6" name="Shape 3"/>
          <p:cNvSpPr/>
          <p:nvPr/>
        </p:nvSpPr>
        <p:spPr>
          <a:xfrm>
            <a:off x="6324124" y="2020372"/>
            <a:ext cx="3614618" cy="2506266"/>
          </a:xfrm>
          <a:prstGeom prst="roundRect">
            <a:avLst>
              <a:gd name="adj" fmla="val 1719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6563439" y="225968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 Integrity</a:t>
            </a:r>
            <a:endParaRPr lang="en-US" sz="2218" dirty="0"/>
          </a:p>
        </p:txBody>
      </p:sp>
      <p:sp>
        <p:nvSpPr>
          <p:cNvPr id="8" name="Text 5"/>
          <p:cNvSpPr/>
          <p:nvPr/>
        </p:nvSpPr>
        <p:spPr>
          <a:xfrm>
            <a:off x="6563439" y="2755225"/>
            <a:ext cx="3135987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Constraints ensure that data is consistent and accurate, reducing errors and maintaining data quality.</a:t>
            </a:r>
            <a:endParaRPr lang="en-US" sz="1885" dirty="0"/>
          </a:p>
        </p:txBody>
      </p:sp>
      <p:sp>
        <p:nvSpPr>
          <p:cNvPr id="9" name="Shape 6"/>
          <p:cNvSpPr/>
          <p:nvPr/>
        </p:nvSpPr>
        <p:spPr>
          <a:xfrm>
            <a:off x="10178058" y="2020372"/>
            <a:ext cx="3614618" cy="2506266"/>
          </a:xfrm>
          <a:prstGeom prst="roundRect">
            <a:avLst>
              <a:gd name="adj" fmla="val 1719"/>
            </a:avLst>
          </a:prstGeom>
          <a:solidFill>
            <a:srgbClr val="315251"/>
          </a:solidFill>
          <a:ln/>
        </p:spPr>
      </p:sp>
      <p:sp>
        <p:nvSpPr>
          <p:cNvPr id="10" name="Text 7"/>
          <p:cNvSpPr/>
          <p:nvPr/>
        </p:nvSpPr>
        <p:spPr>
          <a:xfrm>
            <a:off x="10417373" y="2259687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Scalability</a:t>
            </a:r>
            <a:endParaRPr lang="en-US" sz="2218" dirty="0"/>
          </a:p>
        </p:txBody>
      </p:sp>
      <p:sp>
        <p:nvSpPr>
          <p:cNvPr id="11" name="Text 8"/>
          <p:cNvSpPr/>
          <p:nvPr/>
        </p:nvSpPr>
        <p:spPr>
          <a:xfrm>
            <a:off x="10417373" y="2755225"/>
            <a:ext cx="3135987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can handle large volumes of data and support numerous users concurrently.</a:t>
            </a:r>
            <a:endParaRPr lang="en-US" sz="1885" dirty="0"/>
          </a:p>
        </p:txBody>
      </p:sp>
      <p:sp>
        <p:nvSpPr>
          <p:cNvPr id="12" name="Shape 9"/>
          <p:cNvSpPr/>
          <p:nvPr/>
        </p:nvSpPr>
        <p:spPr>
          <a:xfrm>
            <a:off x="6324124" y="4765953"/>
            <a:ext cx="3614618" cy="2506266"/>
          </a:xfrm>
          <a:prstGeom prst="roundRect">
            <a:avLst>
              <a:gd name="adj" fmla="val 1719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6563439" y="50052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Security</a:t>
            </a:r>
            <a:endParaRPr lang="en-US" sz="2218" dirty="0"/>
          </a:p>
        </p:txBody>
      </p:sp>
      <p:sp>
        <p:nvSpPr>
          <p:cNvPr id="14" name="Text 11"/>
          <p:cNvSpPr/>
          <p:nvPr/>
        </p:nvSpPr>
        <p:spPr>
          <a:xfrm>
            <a:off x="6563439" y="5500807"/>
            <a:ext cx="3135987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provide robust security features, including user authentication, access control, and encryption.</a:t>
            </a:r>
            <a:endParaRPr lang="en-US" sz="1885" dirty="0"/>
          </a:p>
        </p:txBody>
      </p:sp>
      <p:sp>
        <p:nvSpPr>
          <p:cNvPr id="15" name="Shape 12"/>
          <p:cNvSpPr/>
          <p:nvPr/>
        </p:nvSpPr>
        <p:spPr>
          <a:xfrm>
            <a:off x="10178058" y="4765953"/>
            <a:ext cx="3614618" cy="2506266"/>
          </a:xfrm>
          <a:prstGeom prst="roundRect">
            <a:avLst>
              <a:gd name="adj" fmla="val 1719"/>
            </a:avLst>
          </a:prstGeom>
          <a:solidFill>
            <a:srgbClr val="315251"/>
          </a:solidFill>
          <a:ln/>
        </p:spPr>
      </p:sp>
      <p:sp>
        <p:nvSpPr>
          <p:cNvPr id="16" name="Text 13"/>
          <p:cNvSpPr/>
          <p:nvPr/>
        </p:nvSpPr>
        <p:spPr>
          <a:xfrm>
            <a:off x="10417373" y="50052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Efficiency</a:t>
            </a:r>
            <a:endParaRPr lang="en-US" sz="2218" dirty="0"/>
          </a:p>
        </p:txBody>
      </p:sp>
      <p:sp>
        <p:nvSpPr>
          <p:cNvPr id="17" name="Text 14"/>
          <p:cNvSpPr/>
          <p:nvPr/>
        </p:nvSpPr>
        <p:spPr>
          <a:xfrm>
            <a:off x="10417373" y="5500807"/>
            <a:ext cx="3135987" cy="11490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RDBMS are optimized for fast data retrieval and efficient query processing.</a:t>
            </a:r>
            <a:endParaRPr lang="en-US" sz="188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148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572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9981" y="3485793"/>
            <a:ext cx="7558326" cy="6722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94"/>
              </a:lnSpc>
              <a:buNone/>
            </a:pPr>
            <a:r>
              <a:rPr lang="en-US" sz="42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Common RDBMS Technologies</a:t>
            </a:r>
            <a:endParaRPr lang="en-US" sz="423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81" y="4500801"/>
            <a:ext cx="571381" cy="57138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99981" y="5300663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MySQL</a:t>
            </a:r>
            <a:endParaRPr lang="en-US" sz="2118" dirty="0"/>
          </a:p>
        </p:txBody>
      </p:sp>
      <p:sp>
        <p:nvSpPr>
          <p:cNvPr id="8" name="Text 4"/>
          <p:cNvSpPr/>
          <p:nvPr/>
        </p:nvSpPr>
        <p:spPr>
          <a:xfrm>
            <a:off x="799981" y="5773817"/>
            <a:ext cx="3000494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An open-source RDBMS known for its performance and reliability.</a:t>
            </a:r>
            <a:endParaRPr lang="en-US" sz="18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3256" y="4500801"/>
            <a:ext cx="571381" cy="5713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43256" y="5300663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PostgreSQL</a:t>
            </a:r>
            <a:endParaRPr lang="en-US" sz="2118" dirty="0"/>
          </a:p>
        </p:txBody>
      </p:sp>
      <p:sp>
        <p:nvSpPr>
          <p:cNvPr id="11" name="Text 6"/>
          <p:cNvSpPr/>
          <p:nvPr/>
        </p:nvSpPr>
        <p:spPr>
          <a:xfrm>
            <a:off x="4143256" y="5773817"/>
            <a:ext cx="3000494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powerful and feature-rich open-source RDBMS with strong data integrity and extensibility.</a:t>
            </a:r>
            <a:endParaRPr lang="en-US" sz="18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6531" y="4500801"/>
            <a:ext cx="571381" cy="57138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6531" y="5300663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Oracle Database</a:t>
            </a:r>
            <a:endParaRPr lang="en-US" sz="2118" dirty="0"/>
          </a:p>
        </p:txBody>
      </p:sp>
      <p:sp>
        <p:nvSpPr>
          <p:cNvPr id="14" name="Text 8"/>
          <p:cNvSpPr/>
          <p:nvPr/>
        </p:nvSpPr>
        <p:spPr>
          <a:xfrm>
            <a:off x="7486531" y="5773817"/>
            <a:ext cx="3000494" cy="1463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commercial RDBMS widely used in enterprise applications, known for its scalability and performance.</a:t>
            </a:r>
            <a:endParaRPr lang="en-US" sz="18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29806" y="4500801"/>
            <a:ext cx="571381" cy="57138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29806" y="5300663"/>
            <a:ext cx="2689146" cy="3361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47"/>
              </a:lnSpc>
              <a:buNone/>
            </a:pPr>
            <a:r>
              <a:rPr lang="en-US" sz="2118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Microsoft SQL Server</a:t>
            </a:r>
            <a:endParaRPr lang="en-US" sz="2118" dirty="0"/>
          </a:p>
        </p:txBody>
      </p:sp>
      <p:sp>
        <p:nvSpPr>
          <p:cNvPr id="17" name="Text 10"/>
          <p:cNvSpPr/>
          <p:nvPr/>
        </p:nvSpPr>
        <p:spPr>
          <a:xfrm>
            <a:off x="10829806" y="5773817"/>
            <a:ext cx="3000613" cy="1828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commercial RDBMS from Microsoft, offering a wide range of features and integration with other Microsoft products.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267"/>
          </a:xfrm>
          <a:prstGeom prst="rect">
            <a:avLst/>
          </a:prstGeom>
          <a:solidFill>
            <a:srgbClr val="123332"/>
          </a:solidFill>
          <a:ln/>
        </p:spPr>
      </p:sp>
      <p:sp>
        <p:nvSpPr>
          <p:cNvPr id="4" name="Text 2"/>
          <p:cNvSpPr/>
          <p:nvPr/>
        </p:nvSpPr>
        <p:spPr>
          <a:xfrm>
            <a:off x="753308" y="591860"/>
            <a:ext cx="9642158" cy="6330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85"/>
              </a:lnSpc>
              <a:buNone/>
            </a:pPr>
            <a:r>
              <a:rPr lang="en-US" sz="398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Choosing the Right RDBMS for Your Needs</a:t>
            </a:r>
            <a:endParaRPr lang="en-US" sz="3988" dirty="0"/>
          </a:p>
        </p:txBody>
      </p:sp>
      <p:sp>
        <p:nvSpPr>
          <p:cNvPr id="5" name="Shape 3"/>
          <p:cNvSpPr/>
          <p:nvPr/>
        </p:nvSpPr>
        <p:spPr>
          <a:xfrm>
            <a:off x="7073086" y="1897380"/>
            <a:ext cx="484227" cy="484227"/>
          </a:xfrm>
          <a:prstGeom prst="roundRect">
            <a:avLst>
              <a:gd name="adj" fmla="val 8002"/>
            </a:avLst>
          </a:prstGeom>
          <a:solidFill>
            <a:srgbClr val="315251"/>
          </a:solidFill>
          <a:ln/>
        </p:spPr>
      </p:sp>
      <p:sp>
        <p:nvSpPr>
          <p:cNvPr id="6" name="Text 4"/>
          <p:cNvSpPr/>
          <p:nvPr/>
        </p:nvSpPr>
        <p:spPr>
          <a:xfrm>
            <a:off x="7261324" y="1987510"/>
            <a:ext cx="107633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93" dirty="0"/>
          </a:p>
        </p:txBody>
      </p:sp>
      <p:sp>
        <p:nvSpPr>
          <p:cNvPr id="7" name="Text 5"/>
          <p:cNvSpPr/>
          <p:nvPr/>
        </p:nvSpPr>
        <p:spPr>
          <a:xfrm>
            <a:off x="3598902" y="1870472"/>
            <a:ext cx="253245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93"/>
              </a:lnSpc>
              <a:buNone/>
            </a:pPr>
            <a:r>
              <a:rPr lang="en-US" sz="199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Cost</a:t>
            </a:r>
            <a:endParaRPr lang="en-US" sz="1994" dirty="0"/>
          </a:p>
        </p:txBody>
      </p:sp>
      <p:sp>
        <p:nvSpPr>
          <p:cNvPr id="8" name="Text 6"/>
          <p:cNvSpPr/>
          <p:nvPr/>
        </p:nvSpPr>
        <p:spPr>
          <a:xfrm>
            <a:off x="753308" y="2316004"/>
            <a:ext cx="5378053" cy="688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12"/>
              </a:lnSpc>
              <a:buNone/>
            </a:pPr>
            <a:r>
              <a:rPr lang="en-US" sz="169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Consider the licensing fees, maintenance costs, and any additional services needed.</a:t>
            </a:r>
            <a:endParaRPr lang="en-US" sz="1695" dirty="0"/>
          </a:p>
        </p:txBody>
      </p:sp>
      <p:sp>
        <p:nvSpPr>
          <p:cNvPr id="9" name="Shape 7"/>
          <p:cNvSpPr/>
          <p:nvPr/>
        </p:nvSpPr>
        <p:spPr>
          <a:xfrm>
            <a:off x="7073086" y="2973467"/>
            <a:ext cx="484227" cy="484227"/>
          </a:xfrm>
          <a:prstGeom prst="roundRect">
            <a:avLst>
              <a:gd name="adj" fmla="val 8002"/>
            </a:avLst>
          </a:prstGeom>
          <a:solidFill>
            <a:srgbClr val="315251"/>
          </a:solidFill>
          <a:ln/>
        </p:spPr>
      </p:sp>
      <p:sp>
        <p:nvSpPr>
          <p:cNvPr id="10" name="Text 8"/>
          <p:cNvSpPr/>
          <p:nvPr/>
        </p:nvSpPr>
        <p:spPr>
          <a:xfrm>
            <a:off x="7233702" y="3063597"/>
            <a:ext cx="162878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93" dirty="0"/>
          </a:p>
        </p:txBody>
      </p:sp>
      <p:sp>
        <p:nvSpPr>
          <p:cNvPr id="11" name="Text 9"/>
          <p:cNvSpPr/>
          <p:nvPr/>
        </p:nvSpPr>
        <p:spPr>
          <a:xfrm>
            <a:off x="8499038" y="2946559"/>
            <a:ext cx="253245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3"/>
              </a:lnSpc>
              <a:buNone/>
            </a:pPr>
            <a:r>
              <a:rPr lang="en-US" sz="199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Performance</a:t>
            </a:r>
            <a:endParaRPr lang="en-US" sz="1994" dirty="0"/>
          </a:p>
        </p:txBody>
      </p:sp>
      <p:sp>
        <p:nvSpPr>
          <p:cNvPr id="12" name="Text 10"/>
          <p:cNvSpPr/>
          <p:nvPr/>
        </p:nvSpPr>
        <p:spPr>
          <a:xfrm>
            <a:off x="8499038" y="3392091"/>
            <a:ext cx="5378053" cy="688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2"/>
              </a:lnSpc>
              <a:buNone/>
            </a:pPr>
            <a:r>
              <a:rPr lang="en-US" sz="169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Evaluate the speed and efficiency of the RDBMS based on your application's requirements.</a:t>
            </a:r>
            <a:endParaRPr lang="en-US" sz="1695" dirty="0"/>
          </a:p>
        </p:txBody>
      </p:sp>
      <p:sp>
        <p:nvSpPr>
          <p:cNvPr id="13" name="Shape 11"/>
          <p:cNvSpPr/>
          <p:nvPr/>
        </p:nvSpPr>
        <p:spPr>
          <a:xfrm>
            <a:off x="7073086" y="3942040"/>
            <a:ext cx="484227" cy="484227"/>
          </a:xfrm>
          <a:prstGeom prst="roundRect">
            <a:avLst>
              <a:gd name="adj" fmla="val 8002"/>
            </a:avLst>
          </a:prstGeom>
          <a:solidFill>
            <a:srgbClr val="315251"/>
          </a:solidFill>
          <a:ln/>
        </p:spPr>
      </p:sp>
      <p:sp>
        <p:nvSpPr>
          <p:cNvPr id="14" name="Text 12"/>
          <p:cNvSpPr/>
          <p:nvPr/>
        </p:nvSpPr>
        <p:spPr>
          <a:xfrm>
            <a:off x="7232511" y="4032171"/>
            <a:ext cx="165378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93" dirty="0"/>
          </a:p>
        </p:txBody>
      </p:sp>
      <p:sp>
        <p:nvSpPr>
          <p:cNvPr id="15" name="Text 13"/>
          <p:cNvSpPr/>
          <p:nvPr/>
        </p:nvSpPr>
        <p:spPr>
          <a:xfrm>
            <a:off x="3598902" y="3915132"/>
            <a:ext cx="253245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93"/>
              </a:lnSpc>
              <a:buNone/>
            </a:pPr>
            <a:r>
              <a:rPr lang="en-US" sz="199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Scalability</a:t>
            </a:r>
            <a:endParaRPr lang="en-US" sz="1994" dirty="0"/>
          </a:p>
        </p:txBody>
      </p:sp>
      <p:sp>
        <p:nvSpPr>
          <p:cNvPr id="16" name="Text 14"/>
          <p:cNvSpPr/>
          <p:nvPr/>
        </p:nvSpPr>
        <p:spPr>
          <a:xfrm>
            <a:off x="753308" y="4360664"/>
            <a:ext cx="5378053" cy="6886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12"/>
              </a:lnSpc>
              <a:buNone/>
            </a:pPr>
            <a:r>
              <a:rPr lang="en-US" sz="169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Ensure the RDBMS can handle future growth in data volume and user traffic.</a:t>
            </a:r>
            <a:endParaRPr lang="en-US" sz="1695" dirty="0"/>
          </a:p>
        </p:txBody>
      </p:sp>
      <p:sp>
        <p:nvSpPr>
          <p:cNvPr id="17" name="Shape 15"/>
          <p:cNvSpPr/>
          <p:nvPr/>
        </p:nvSpPr>
        <p:spPr>
          <a:xfrm>
            <a:off x="7073086" y="4910614"/>
            <a:ext cx="484227" cy="484227"/>
          </a:xfrm>
          <a:prstGeom prst="roundRect">
            <a:avLst>
              <a:gd name="adj" fmla="val 8002"/>
            </a:avLst>
          </a:prstGeom>
          <a:solidFill>
            <a:srgbClr val="315251"/>
          </a:solidFill>
          <a:ln/>
        </p:spPr>
      </p:sp>
      <p:sp>
        <p:nvSpPr>
          <p:cNvPr id="18" name="Text 16"/>
          <p:cNvSpPr/>
          <p:nvPr/>
        </p:nvSpPr>
        <p:spPr>
          <a:xfrm>
            <a:off x="7237988" y="5000744"/>
            <a:ext cx="154424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393" dirty="0"/>
          </a:p>
        </p:txBody>
      </p:sp>
      <p:sp>
        <p:nvSpPr>
          <p:cNvPr id="19" name="Text 17"/>
          <p:cNvSpPr/>
          <p:nvPr/>
        </p:nvSpPr>
        <p:spPr>
          <a:xfrm>
            <a:off x="8499038" y="4883706"/>
            <a:ext cx="253245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3"/>
              </a:lnSpc>
              <a:buNone/>
            </a:pPr>
            <a:r>
              <a:rPr lang="en-US" sz="199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Features</a:t>
            </a:r>
            <a:endParaRPr lang="en-US" sz="1994" dirty="0"/>
          </a:p>
        </p:txBody>
      </p:sp>
      <p:sp>
        <p:nvSpPr>
          <p:cNvPr id="20" name="Text 18"/>
          <p:cNvSpPr/>
          <p:nvPr/>
        </p:nvSpPr>
        <p:spPr>
          <a:xfrm>
            <a:off x="8499038" y="5329238"/>
            <a:ext cx="5378053" cy="1032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12"/>
              </a:lnSpc>
              <a:buNone/>
            </a:pPr>
            <a:r>
              <a:rPr lang="en-US" sz="169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Determine which features are essential for your application, such as data replication, security, or reporting.</a:t>
            </a:r>
            <a:endParaRPr lang="en-US" sz="1695" dirty="0"/>
          </a:p>
        </p:txBody>
      </p:sp>
      <p:sp>
        <p:nvSpPr>
          <p:cNvPr id="21" name="Shape 19"/>
          <p:cNvSpPr/>
          <p:nvPr/>
        </p:nvSpPr>
        <p:spPr>
          <a:xfrm>
            <a:off x="7073086" y="5972532"/>
            <a:ext cx="484227" cy="484227"/>
          </a:xfrm>
          <a:prstGeom prst="roundRect">
            <a:avLst>
              <a:gd name="adj" fmla="val 8002"/>
            </a:avLst>
          </a:prstGeom>
          <a:solidFill>
            <a:srgbClr val="315251"/>
          </a:solidFill>
          <a:ln/>
        </p:spPr>
      </p:sp>
      <p:sp>
        <p:nvSpPr>
          <p:cNvPr id="22" name="Text 20"/>
          <p:cNvSpPr/>
          <p:nvPr/>
        </p:nvSpPr>
        <p:spPr>
          <a:xfrm>
            <a:off x="7234416" y="6062663"/>
            <a:ext cx="161449" cy="3038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3"/>
              </a:lnSpc>
              <a:buNone/>
            </a:pPr>
            <a:r>
              <a:rPr lang="en-US" sz="2393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</a:t>
            </a:r>
            <a:endParaRPr lang="en-US" sz="2393" dirty="0"/>
          </a:p>
        </p:txBody>
      </p:sp>
      <p:sp>
        <p:nvSpPr>
          <p:cNvPr id="23" name="Text 21"/>
          <p:cNvSpPr/>
          <p:nvPr/>
        </p:nvSpPr>
        <p:spPr>
          <a:xfrm>
            <a:off x="3598902" y="5945624"/>
            <a:ext cx="253245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93"/>
              </a:lnSpc>
              <a:buNone/>
            </a:pPr>
            <a:r>
              <a:rPr lang="en-US" sz="1994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Support</a:t>
            </a:r>
            <a:endParaRPr lang="en-US" sz="1994" dirty="0"/>
          </a:p>
        </p:txBody>
      </p:sp>
      <p:sp>
        <p:nvSpPr>
          <p:cNvPr id="24" name="Text 22"/>
          <p:cNvSpPr/>
          <p:nvPr/>
        </p:nvSpPr>
        <p:spPr>
          <a:xfrm>
            <a:off x="753308" y="6391156"/>
            <a:ext cx="5378053" cy="10329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12"/>
              </a:lnSpc>
              <a:buNone/>
            </a:pPr>
            <a:r>
              <a:rPr lang="en-US" sz="169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Consider the availability of technical support and documentation to assist with troubleshooting and maintenance.</a:t>
            </a:r>
            <a:endParaRPr lang="en-US" sz="169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7724" y="2465189"/>
            <a:ext cx="7468553" cy="14080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Database Design and Modeling</a:t>
            </a:r>
            <a:endParaRPr lang="en-US" sz="4435" dirty="0"/>
          </a:p>
        </p:txBody>
      </p:sp>
      <p:sp>
        <p:nvSpPr>
          <p:cNvPr id="6" name="Text 3"/>
          <p:cNvSpPr/>
          <p:nvPr/>
        </p:nvSpPr>
        <p:spPr>
          <a:xfrm>
            <a:off x="837724" y="4232196"/>
            <a:ext cx="7468553" cy="15320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Before implementing an RDBMS, it's crucial to design and model the database structure. This involves defining entities, attributes, relationships, and constraints to ensure efficient storage and retrieval of data.</a:t>
            </a:r>
            <a:endParaRPr lang="en-US" sz="188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656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 840</cp:lastModifiedBy>
  <cp:revision>3</cp:revision>
  <dcterms:created xsi:type="dcterms:W3CDTF">2024-07-25T17:44:49Z</dcterms:created>
  <dcterms:modified xsi:type="dcterms:W3CDTF">2024-07-29T19:26:47Z</dcterms:modified>
</cp:coreProperties>
</file>